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7" r:id="rId2"/>
    <p:sldId id="288" r:id="rId3"/>
    <p:sldId id="289" r:id="rId4"/>
    <p:sldId id="292" r:id="rId5"/>
    <p:sldId id="293" r:id="rId6"/>
    <p:sldId id="294" r:id="rId7"/>
    <p:sldId id="295" r:id="rId8"/>
    <p:sldId id="296" r:id="rId9"/>
    <p:sldId id="297" r:id="rId10"/>
    <p:sldId id="298" r:id="rId11"/>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a:srgbClr val="3333FF"/>
    <a:srgbClr val="0000FF"/>
    <a:srgbClr val="FF00FF"/>
    <a:srgbClr val="99CCFF"/>
    <a:srgbClr val="6699FF"/>
    <a:srgbClr val="4F81BD"/>
    <a:srgbClr val="003399"/>
    <a:srgbClr val="6D00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2" autoAdjust="0"/>
    <p:restoredTop sz="94660"/>
  </p:normalViewPr>
  <p:slideViewPr>
    <p:cSldViewPr showGuides="1">
      <p:cViewPr varScale="1">
        <p:scale>
          <a:sx n="115" d="100"/>
          <a:sy n="115" d="100"/>
        </p:scale>
        <p:origin x="149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524" cy="496967"/>
          </a:xfrm>
          <a:prstGeom prst="rect">
            <a:avLst/>
          </a:prstGeom>
        </p:spPr>
        <p:txBody>
          <a:bodyPr vert="horz" lIns="91806" tIns="45904" rIns="91806" bIns="45904"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494" y="1"/>
            <a:ext cx="2949524" cy="496967"/>
          </a:xfrm>
          <a:prstGeom prst="rect">
            <a:avLst/>
          </a:prstGeom>
        </p:spPr>
        <p:txBody>
          <a:bodyPr vert="horz" lIns="91806" tIns="45904" rIns="91806" bIns="45904" rtlCol="0"/>
          <a:lstStyle>
            <a:lvl1pPr algn="r">
              <a:defRPr sz="1200"/>
            </a:lvl1pPr>
          </a:lstStyle>
          <a:p>
            <a:fld id="{CAC70A46-763A-4CFC-B76C-FEE6457475B4}" type="datetimeFigureOut">
              <a:rPr kumimoji="1" lang="ja-JP" altLang="en-US" smtClean="0"/>
              <a:pPr/>
              <a:t>2022/9/14</a:t>
            </a:fld>
            <a:endParaRPr kumimoji="1" lang="ja-JP" altLang="en-US"/>
          </a:p>
        </p:txBody>
      </p:sp>
      <p:sp>
        <p:nvSpPr>
          <p:cNvPr id="4" name="フッター プレースホルダ 3"/>
          <p:cNvSpPr>
            <a:spLocks noGrp="1"/>
          </p:cNvSpPr>
          <p:nvPr>
            <p:ph type="ftr" sz="quarter" idx="2"/>
          </p:nvPr>
        </p:nvSpPr>
        <p:spPr>
          <a:xfrm>
            <a:off x="0" y="9440781"/>
            <a:ext cx="2949524" cy="496967"/>
          </a:xfrm>
          <a:prstGeom prst="rect">
            <a:avLst/>
          </a:prstGeom>
        </p:spPr>
        <p:txBody>
          <a:bodyPr vert="horz" lIns="91806" tIns="45904" rIns="91806" bIns="45904"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494" y="9440781"/>
            <a:ext cx="2949524" cy="496967"/>
          </a:xfrm>
          <a:prstGeom prst="rect">
            <a:avLst/>
          </a:prstGeom>
        </p:spPr>
        <p:txBody>
          <a:bodyPr vert="horz" lIns="91806" tIns="45904" rIns="91806" bIns="45904" rtlCol="0" anchor="b"/>
          <a:lstStyle>
            <a:lvl1pPr algn="r">
              <a:defRPr sz="1200"/>
            </a:lvl1pPr>
          </a:lstStyle>
          <a:p>
            <a:fld id="{089B1872-479A-4EE6-9772-B136A197EA31}" type="slidenum">
              <a:rPr kumimoji="1" lang="ja-JP" altLang="en-US" smtClean="0"/>
              <a:pPr/>
              <a:t>‹#›</a:t>
            </a:fld>
            <a:endParaRPr kumimoji="1" lang="ja-JP" altLang="en-US"/>
          </a:p>
        </p:txBody>
      </p:sp>
    </p:spTree>
    <p:extLst>
      <p:ext uri="{BB962C8B-B14F-4D97-AF65-F5344CB8AC3E}">
        <p14:creationId xmlns:p14="http://schemas.microsoft.com/office/powerpoint/2010/main" val="3739121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524" cy="496967"/>
          </a:xfrm>
          <a:prstGeom prst="rect">
            <a:avLst/>
          </a:prstGeom>
        </p:spPr>
        <p:txBody>
          <a:bodyPr vert="horz" lIns="91797" tIns="45898" rIns="91797" bIns="45898"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54494" y="1"/>
            <a:ext cx="2949524" cy="496967"/>
          </a:xfrm>
          <a:prstGeom prst="rect">
            <a:avLst/>
          </a:prstGeom>
        </p:spPr>
        <p:txBody>
          <a:bodyPr vert="horz" lIns="91797" tIns="45898" rIns="91797" bIns="45898" rtlCol="0"/>
          <a:lstStyle>
            <a:lvl1pPr algn="r">
              <a:defRPr sz="1200"/>
            </a:lvl1pPr>
          </a:lstStyle>
          <a:p>
            <a:pPr>
              <a:defRPr/>
            </a:pPr>
            <a:fld id="{FC054492-91EB-43B1-B24E-9A5E2551F9F7}" type="datetimeFigureOut">
              <a:rPr lang="ja-JP" altLang="en-US"/>
              <a:pPr>
                <a:defRPr/>
              </a:pPr>
              <a:t>2022/9/14</a:t>
            </a:fld>
            <a:endParaRPr lang="ja-JP" altLang="en-US"/>
          </a:p>
        </p:txBody>
      </p:sp>
      <p:sp>
        <p:nvSpPr>
          <p:cNvPr id="4" name="スライド イメージ プレースホルダ 3"/>
          <p:cNvSpPr>
            <a:spLocks noGrp="1" noRot="1" noChangeAspect="1"/>
          </p:cNvSpPr>
          <p:nvPr>
            <p:ph type="sldImg" idx="2"/>
          </p:nvPr>
        </p:nvSpPr>
        <p:spPr>
          <a:xfrm>
            <a:off x="919163" y="746125"/>
            <a:ext cx="4967287" cy="3725863"/>
          </a:xfrm>
          <a:prstGeom prst="rect">
            <a:avLst/>
          </a:prstGeom>
          <a:noFill/>
          <a:ln w="12700">
            <a:solidFill>
              <a:prstClr val="black"/>
            </a:solidFill>
          </a:ln>
        </p:spPr>
        <p:txBody>
          <a:bodyPr vert="horz" lIns="91797" tIns="45898" rIns="91797" bIns="45898" rtlCol="0" anchor="ctr"/>
          <a:lstStyle/>
          <a:p>
            <a:pPr lvl="0"/>
            <a:endParaRPr lang="ja-JP" altLang="en-US" noProof="0"/>
          </a:p>
        </p:txBody>
      </p:sp>
      <p:sp>
        <p:nvSpPr>
          <p:cNvPr id="5" name="ノート プレースホルダ 4"/>
          <p:cNvSpPr>
            <a:spLocks noGrp="1"/>
          </p:cNvSpPr>
          <p:nvPr>
            <p:ph type="body" sz="quarter" idx="3"/>
          </p:nvPr>
        </p:nvSpPr>
        <p:spPr>
          <a:xfrm>
            <a:off x="679924" y="4721187"/>
            <a:ext cx="5445767" cy="4472702"/>
          </a:xfrm>
          <a:prstGeom prst="rect">
            <a:avLst/>
          </a:prstGeom>
        </p:spPr>
        <p:txBody>
          <a:bodyPr vert="horz" lIns="91797" tIns="45898" rIns="91797" bIns="45898"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781"/>
            <a:ext cx="2949524" cy="496967"/>
          </a:xfrm>
          <a:prstGeom prst="rect">
            <a:avLst/>
          </a:prstGeom>
        </p:spPr>
        <p:txBody>
          <a:bodyPr vert="horz" lIns="91797" tIns="45898" rIns="91797" bIns="45898"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54494" y="9440781"/>
            <a:ext cx="2949524" cy="496967"/>
          </a:xfrm>
          <a:prstGeom prst="rect">
            <a:avLst/>
          </a:prstGeom>
        </p:spPr>
        <p:txBody>
          <a:bodyPr vert="horz" lIns="91797" tIns="45898" rIns="91797" bIns="45898" rtlCol="0" anchor="b"/>
          <a:lstStyle>
            <a:lvl1pPr algn="r">
              <a:defRPr sz="1200"/>
            </a:lvl1pPr>
          </a:lstStyle>
          <a:p>
            <a:pPr>
              <a:defRPr/>
            </a:pPr>
            <a:fld id="{460C88DE-2F9E-4475-B598-3DC227964557}" type="slidenum">
              <a:rPr lang="ja-JP" altLang="en-US"/>
              <a:pPr>
                <a:defRPr/>
              </a:pPr>
              <a:t>‹#›</a:t>
            </a:fld>
            <a:endParaRPr lang="ja-JP" altLang="en-US"/>
          </a:p>
        </p:txBody>
      </p:sp>
    </p:spTree>
    <p:extLst>
      <p:ext uri="{BB962C8B-B14F-4D97-AF65-F5344CB8AC3E}">
        <p14:creationId xmlns:p14="http://schemas.microsoft.com/office/powerpoint/2010/main" val="175292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0" y="914400"/>
            <a:ext cx="9144000" cy="2438400"/>
          </a:xfrm>
          <a:prstGeom prst="rect">
            <a:avLst/>
          </a:prstGeom>
          <a:solidFill>
            <a:srgbClr val="6B0029"/>
          </a:solidFill>
          <a:ln w="9525">
            <a:noFill/>
            <a:miter lim="800000"/>
            <a:headEnd/>
            <a:tailEnd/>
          </a:ln>
        </p:spPr>
        <p:txBody>
          <a:bodyPr wrap="none" anchor="ctr"/>
          <a:lstStyle/>
          <a:p>
            <a:pPr>
              <a:defRPr/>
            </a:pPr>
            <a:endParaRPr lang="ja-JP" altLang="en-US">
              <a:latin typeface="Arial" pitchFamily="34" charset="0"/>
            </a:endParaRPr>
          </a:p>
        </p:txBody>
      </p:sp>
      <p:pic>
        <p:nvPicPr>
          <p:cNvPr id="5" name="Picture 10"/>
          <p:cNvPicPr>
            <a:picLocks noChangeAspect="1" noChangeArrowheads="1"/>
          </p:cNvPicPr>
          <p:nvPr userDrawn="1"/>
        </p:nvPicPr>
        <p:blipFill>
          <a:blip r:embed="rId2" cstate="print"/>
          <a:srcRect/>
          <a:stretch>
            <a:fillRect/>
          </a:stretch>
        </p:blipFill>
        <p:spPr bwMode="auto">
          <a:xfrm>
            <a:off x="4068763" y="5492750"/>
            <a:ext cx="1006475" cy="1060450"/>
          </a:xfrm>
          <a:prstGeom prst="rect">
            <a:avLst/>
          </a:prstGeom>
          <a:noFill/>
          <a:ln w="9525">
            <a:noFill/>
            <a:miter lim="800000"/>
            <a:headEnd/>
            <a:tailEnd/>
          </a:ln>
        </p:spPr>
      </p:pic>
      <p:pic>
        <p:nvPicPr>
          <p:cNvPr id="6" name="Picture 21" descr="100周年シンボル和文画像"/>
          <p:cNvPicPr>
            <a:picLocks noChangeAspect="1" noChangeArrowheads="1"/>
          </p:cNvPicPr>
          <p:nvPr userDrawn="1"/>
        </p:nvPicPr>
        <p:blipFill>
          <a:blip r:embed="rId3" cstate="print"/>
          <a:srcRect/>
          <a:stretch>
            <a:fillRect/>
          </a:stretch>
        </p:blipFill>
        <p:spPr bwMode="auto">
          <a:xfrm>
            <a:off x="8001000" y="92075"/>
            <a:ext cx="1001713" cy="746125"/>
          </a:xfrm>
          <a:prstGeom prst="rect">
            <a:avLst/>
          </a:prstGeom>
          <a:noFill/>
          <a:ln w="9525">
            <a:noFill/>
            <a:miter lim="800000"/>
            <a:headEnd/>
            <a:tailEnd/>
          </a:ln>
        </p:spPr>
      </p:pic>
      <p:sp>
        <p:nvSpPr>
          <p:cNvPr id="16" name="Rectangle 2"/>
          <p:cNvSpPr>
            <a:spLocks noGrp="1" noChangeArrowheads="1"/>
          </p:cNvSpPr>
          <p:nvPr>
            <p:ph type="ctrTitle"/>
          </p:nvPr>
        </p:nvSpPr>
        <p:spPr>
          <a:xfrm>
            <a:off x="685800" y="1381125"/>
            <a:ext cx="7772400" cy="533400"/>
          </a:xfrm>
        </p:spPr>
        <p:txBody>
          <a:bodyPr/>
          <a:lstStyle>
            <a:lvl1pPr algn="ctr">
              <a:defRPr sz="4000">
                <a:solidFill>
                  <a:schemeClr val="bg1"/>
                </a:solidFill>
              </a:defRPr>
            </a:lvl1pPr>
          </a:lstStyle>
          <a:p>
            <a:r>
              <a:rPr lang="ja-JP" altLang="en-US"/>
              <a:t>マスタ タイトルの書式設定</a:t>
            </a:r>
          </a:p>
        </p:txBody>
      </p:sp>
      <p:sp>
        <p:nvSpPr>
          <p:cNvPr id="17" name="Rectangle 3"/>
          <p:cNvSpPr>
            <a:spLocks noGrp="1" noChangeArrowheads="1"/>
          </p:cNvSpPr>
          <p:nvPr>
            <p:ph type="subTitle" idx="1"/>
          </p:nvPr>
        </p:nvSpPr>
        <p:spPr>
          <a:xfrm>
            <a:off x="685800" y="2133600"/>
            <a:ext cx="7772400" cy="990600"/>
          </a:xfrm>
        </p:spPr>
        <p:txBody>
          <a:bodyPr/>
          <a:lstStyle>
            <a:lvl1pPr marL="0" indent="0" algn="ctr">
              <a:defRPr>
                <a:solidFill>
                  <a:schemeClr val="bg1"/>
                </a:solidFill>
              </a:defRPr>
            </a:lvl1pPr>
          </a:lstStyle>
          <a:p>
            <a:r>
              <a:rPr lang="ja-JP" altLang="en-US"/>
              <a:t>マスタ サブタイトルの書式設定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BF42A976-4113-4CB4-B685-20FE5D3994B5}" type="datetime1">
              <a:rPr lang="ja-JP" altLang="en-US" smtClean="0"/>
              <a:pPr>
                <a:defRPr/>
              </a:pPr>
              <a:t>2022/9/14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B66492A-462E-4359-B6F8-708FBF60FC17}"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BC13B5D-1155-4B17-BF90-6F51725EBE08}" type="datetime1">
              <a:rPr lang="ja-JP" altLang="en-US" smtClean="0"/>
              <a:pPr>
                <a:defRPr/>
              </a:pPr>
              <a:t>2022/9/14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6A3B39C-292B-4CA1-8C7B-45E639434CFA}" type="slidenum">
              <a:rPr lang="ja-JP" altLang="en-US"/>
              <a:pPr>
                <a:defRPr/>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10"/>
          </p:nvPr>
        </p:nvSpPr>
        <p:spPr/>
        <p:txBody>
          <a:bodyPr/>
          <a:lstStyle>
            <a:lvl1pPr>
              <a:defRPr/>
            </a:lvl1pPr>
          </a:lstStyle>
          <a:p>
            <a:pPr>
              <a:defRPr/>
            </a:pPr>
            <a:fld id="{2CAA35D0-706D-46D0-A053-FAC9074982E6}" type="datetime1">
              <a:rPr lang="ja-JP" altLang="en-US" smtClean="0"/>
              <a:pPr>
                <a:defRPr/>
              </a:pPr>
              <a:t>2022/9/14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1A39652-60DE-44DD-B765-89A20D2F0DCF}" type="slidenum">
              <a:rPr lang="ja-JP" altLang="en-US"/>
              <a:pPr>
                <a:defRPr/>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6A23014-16E0-42F1-90C8-ADACC4279C31}" type="datetime1">
              <a:rPr lang="ja-JP" altLang="en-US" smtClean="0"/>
              <a:pPr>
                <a:defRPr/>
              </a:pPr>
              <a:t>2022/9/14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2490622-D906-4664-81EC-3AF18B981CE3}" type="slidenum">
              <a:rPr lang="ja-JP" altLang="en-US"/>
              <a:pPr>
                <a:defRPr/>
              </a:pPr>
              <a:t>‹#›</a:t>
            </a:fld>
            <a:endParaRPr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470ED87E-120E-4956-9B23-B3E59200AC88}" type="datetime1">
              <a:rPr lang="ja-JP" altLang="en-US" smtClean="0"/>
              <a:pPr>
                <a:defRPr/>
              </a:pPr>
              <a:t>2022/9/14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D5A08AA-C210-40CA-AF72-5CF298DEA6A1}" type="slidenum">
              <a:rPr lang="ja-JP" altLang="en-US"/>
              <a:pPr>
                <a:defRPr/>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26CCB350-7C20-4ABE-9873-FA4F1CF395A0}" type="datetime1">
              <a:rPr lang="ja-JP" altLang="en-US" smtClean="0"/>
              <a:pPr>
                <a:defRPr/>
              </a:pPr>
              <a:t>2022/9/14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51148CF5-DBE4-46A4-8398-1D5E01F79F25}" type="slidenum">
              <a:rPr lang="ja-JP" altLang="en-US"/>
              <a:pPr>
                <a:defRPr/>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2650AA0A-8C0B-4AE8-87AF-16A621393350}" type="datetime1">
              <a:rPr lang="ja-JP" altLang="en-US" smtClean="0"/>
              <a:pPr>
                <a:defRPr/>
              </a:pPr>
              <a:t>2022/9/14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A79634D7-C0C9-4D50-BB6F-F4F25668BDD4}"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8E8746DB-BF47-4FF5-9B2E-C7027D8F2B70}" type="datetime1">
              <a:rPr lang="ja-JP" altLang="en-US" smtClean="0"/>
              <a:pPr>
                <a:defRPr/>
              </a:pPr>
              <a:t>2022/9/14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18D58E6-3102-47A7-9627-4DBFE3F453B4}" type="slidenum">
              <a:rPr lang="ja-JP" altLang="en-US"/>
              <a:pPr>
                <a:defRPr/>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7338E83-59E2-408A-B77A-FEDB07163D28}" type="datetime1">
              <a:rPr lang="ja-JP" altLang="en-US" smtClean="0"/>
              <a:pPr>
                <a:defRPr/>
              </a:pPr>
              <a:t>2022/9/14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9A6D91B-6395-4305-A604-1B2A93434796}"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2C9C644-D9AC-49DB-88C4-B66BBCB5640D}" type="datetime1">
              <a:rPr lang="ja-JP" altLang="en-US" smtClean="0"/>
              <a:pPr>
                <a:defRPr/>
              </a:pPr>
              <a:t>2022/9/14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CEFD25A-EAE2-467B-A609-ECF0477F0CC2}" type="slidenum">
              <a:rPr lang="ja-JP" altLang="en-US"/>
              <a:pPr>
                <a:defRPr/>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0" y="-26988"/>
            <a:ext cx="9144000" cy="719138"/>
          </a:xfrm>
          <a:prstGeom prst="rect">
            <a:avLst/>
          </a:prstGeom>
          <a:solidFill>
            <a:srgbClr val="6D0029"/>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908050"/>
            <a:ext cx="8229600" cy="5218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09DD210D-B7FD-4722-B374-14CF7543FC7E}" type="datetime1">
              <a:rPr lang="ja-JP" altLang="en-US" smtClean="0"/>
              <a:pPr>
                <a:defRPr/>
              </a:pPr>
              <a:t>2022/9/14</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600">
                <a:solidFill>
                  <a:schemeClr val="tx1">
                    <a:tint val="75000"/>
                  </a:schemeClr>
                </a:solidFill>
                <a:latin typeface="+mn-lt"/>
                <a:ea typeface="+mn-ea"/>
              </a:defRPr>
            </a:lvl1pPr>
          </a:lstStyle>
          <a:p>
            <a:pPr>
              <a:defRPr/>
            </a:pPr>
            <a:fld id="{03055BA6-E18E-4300-BB24-090AB581CECD}"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ctr" rtl="0" eaLnBrk="0" fontAlgn="base" hangingPunct="0">
        <a:spcBef>
          <a:spcPct val="0"/>
        </a:spcBef>
        <a:spcAft>
          <a:spcPct val="0"/>
        </a:spcAft>
        <a:defRPr kumimoji="1" sz="3600" kern="1200">
          <a:solidFill>
            <a:schemeClr val="bg1"/>
          </a:solidFill>
          <a:latin typeface="+mj-lt"/>
          <a:ea typeface="+mj-ea"/>
          <a:cs typeface="+mj-cs"/>
        </a:defRPr>
      </a:lvl1pPr>
      <a:lvl2pPr algn="ctr" rtl="0" eaLnBrk="0" fontAlgn="base" hangingPunct="0">
        <a:spcBef>
          <a:spcPct val="0"/>
        </a:spcBef>
        <a:spcAft>
          <a:spcPct val="0"/>
        </a:spcAft>
        <a:defRPr kumimoji="1" sz="3600">
          <a:solidFill>
            <a:schemeClr val="bg1"/>
          </a:solidFill>
          <a:latin typeface="Calibri" pitchFamily="34" charset="0"/>
          <a:ea typeface="ＭＳ Ｐゴシック" pitchFamily="50" charset="-128"/>
        </a:defRPr>
      </a:lvl2pPr>
      <a:lvl3pPr algn="ctr" rtl="0" eaLnBrk="0" fontAlgn="base" hangingPunct="0">
        <a:spcBef>
          <a:spcPct val="0"/>
        </a:spcBef>
        <a:spcAft>
          <a:spcPct val="0"/>
        </a:spcAft>
        <a:defRPr kumimoji="1" sz="3600">
          <a:solidFill>
            <a:schemeClr val="bg1"/>
          </a:solidFill>
          <a:latin typeface="Calibri" pitchFamily="34" charset="0"/>
          <a:ea typeface="ＭＳ Ｐゴシック" pitchFamily="50" charset="-128"/>
        </a:defRPr>
      </a:lvl3pPr>
      <a:lvl4pPr algn="ctr" rtl="0" eaLnBrk="0" fontAlgn="base" hangingPunct="0">
        <a:spcBef>
          <a:spcPct val="0"/>
        </a:spcBef>
        <a:spcAft>
          <a:spcPct val="0"/>
        </a:spcAft>
        <a:defRPr kumimoji="1" sz="3600">
          <a:solidFill>
            <a:schemeClr val="bg1"/>
          </a:solidFill>
          <a:latin typeface="Calibri" pitchFamily="34" charset="0"/>
          <a:ea typeface="ＭＳ Ｐゴシック" pitchFamily="50" charset="-128"/>
        </a:defRPr>
      </a:lvl4pPr>
      <a:lvl5pPr algn="ctr" rtl="0" eaLnBrk="0" fontAlgn="base" hangingPunct="0">
        <a:spcBef>
          <a:spcPct val="0"/>
        </a:spcBef>
        <a:spcAft>
          <a:spcPct val="0"/>
        </a:spcAft>
        <a:defRPr kumimoji="1" sz="3600">
          <a:solidFill>
            <a:schemeClr val="bg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6"/>
          <p:cNvSpPr>
            <a:spLocks noChangeArrowheads="1"/>
          </p:cNvSpPr>
          <p:nvPr/>
        </p:nvSpPr>
        <p:spPr bwMode="auto">
          <a:xfrm>
            <a:off x="533400" y="4005263"/>
            <a:ext cx="8077200" cy="1008062"/>
          </a:xfrm>
          <a:prstGeom prst="rect">
            <a:avLst/>
          </a:prstGeom>
          <a:noFill/>
          <a:ln w="9525">
            <a:noFill/>
            <a:miter lim="800000"/>
            <a:headEnd/>
            <a:tailEnd/>
          </a:ln>
        </p:spPr>
        <p:txBody>
          <a:bodyPr/>
          <a:lstStyle/>
          <a:p>
            <a:pPr algn="ctr">
              <a:spcBef>
                <a:spcPct val="20000"/>
              </a:spcBef>
              <a:defRPr/>
            </a:pPr>
            <a:r>
              <a:rPr lang="en-US" altLang="ja-JP" sz="2400" dirty="0">
                <a:solidFill>
                  <a:prstClr val="black"/>
                </a:solidFill>
                <a:latin typeface="ＭＳ Ｐゴシック"/>
                <a:ea typeface="ＭＳ Ｐゴシック"/>
              </a:rPr>
              <a:t>October 3</a:t>
            </a:r>
            <a:r>
              <a:rPr lang="en-US" altLang="ja-JP" sz="2400">
                <a:solidFill>
                  <a:prstClr val="black"/>
                </a:solidFill>
                <a:latin typeface="ＭＳ Ｐゴシック"/>
                <a:ea typeface="ＭＳ Ｐゴシック"/>
              </a:rPr>
              <a:t>, 2022</a:t>
            </a:r>
            <a:endParaRPr lang="en-US" altLang="ja-JP" sz="2400" dirty="0">
              <a:solidFill>
                <a:prstClr val="black"/>
              </a:solidFill>
              <a:latin typeface="ＭＳ Ｐゴシック"/>
              <a:ea typeface="ＭＳ Ｐゴシック"/>
            </a:endParaRPr>
          </a:p>
          <a:p>
            <a:pPr algn="ctr">
              <a:spcBef>
                <a:spcPct val="20000"/>
              </a:spcBef>
              <a:defRPr/>
            </a:pPr>
            <a:r>
              <a:rPr lang="en-US" altLang="ja-JP" sz="2400" dirty="0">
                <a:solidFill>
                  <a:prstClr val="black"/>
                </a:solidFill>
                <a:latin typeface="ＭＳ Ｐゴシック"/>
                <a:ea typeface="ＭＳ Ｐゴシック"/>
              </a:rPr>
              <a:t>Graduate School of Systems Life Sciences,</a:t>
            </a:r>
          </a:p>
          <a:p>
            <a:pPr algn="ctr">
              <a:spcBef>
                <a:spcPct val="20000"/>
              </a:spcBef>
              <a:defRPr/>
            </a:pPr>
            <a:r>
              <a:rPr lang="en-US" altLang="ja-JP" sz="2400" dirty="0">
                <a:solidFill>
                  <a:prstClr val="black"/>
                </a:solidFill>
                <a:latin typeface="ＭＳ Ｐゴシック"/>
                <a:ea typeface="ＭＳ Ｐゴシック"/>
              </a:rPr>
              <a:t>Kyushu University</a:t>
            </a:r>
            <a:endParaRPr lang="ja-JP" altLang="en-US" sz="2400" dirty="0">
              <a:solidFill>
                <a:prstClr val="black"/>
              </a:solidFill>
              <a:latin typeface="ＭＳ Ｐゴシック"/>
              <a:ea typeface="ＭＳ Ｐゴシック"/>
            </a:endParaRPr>
          </a:p>
        </p:txBody>
      </p:sp>
      <p:sp>
        <p:nvSpPr>
          <p:cNvPr id="3076" name="正方形/長方形 5"/>
          <p:cNvSpPr>
            <a:spLocks noChangeArrowheads="1"/>
          </p:cNvSpPr>
          <p:nvPr/>
        </p:nvSpPr>
        <p:spPr bwMode="auto">
          <a:xfrm>
            <a:off x="1692275" y="1484313"/>
            <a:ext cx="5759450" cy="1323439"/>
          </a:xfrm>
          <a:prstGeom prst="rect">
            <a:avLst/>
          </a:prstGeom>
          <a:noFill/>
          <a:ln w="9525">
            <a:noFill/>
            <a:miter lim="800000"/>
            <a:headEnd/>
            <a:tailEnd/>
          </a:ln>
        </p:spPr>
        <p:txBody>
          <a:bodyPr>
            <a:spAutoFit/>
          </a:bodyPr>
          <a:lstStyle/>
          <a:p>
            <a:pPr algn="ctr"/>
            <a:r>
              <a:rPr lang="en-US" altLang="ja-JP" sz="4000" dirty="0">
                <a:solidFill>
                  <a:prstClr val="white"/>
                </a:solidFill>
              </a:rPr>
              <a:t>For Proper Research Activities</a:t>
            </a:r>
          </a:p>
        </p:txBody>
      </p:sp>
    </p:spTree>
    <p:extLst>
      <p:ext uri="{BB962C8B-B14F-4D97-AF65-F5344CB8AC3E}">
        <p14:creationId xmlns:p14="http://schemas.microsoft.com/office/powerpoint/2010/main" val="608427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184ABF-E2C8-57F6-1696-229D2D0E7491}"/>
              </a:ext>
            </a:extLst>
          </p:cNvPr>
          <p:cNvSpPr>
            <a:spLocks noGrp="1"/>
          </p:cNvSpPr>
          <p:nvPr>
            <p:ph type="title"/>
          </p:nvPr>
        </p:nvSpPr>
        <p:spPr/>
        <p:txBody>
          <a:bodyPr/>
          <a:lstStyle/>
          <a:p>
            <a:r>
              <a:rPr kumimoji="1" lang="en-US" altLang="ja-JP" dirty="0"/>
              <a:t>e-Learning for research Ethics</a:t>
            </a:r>
            <a:endParaRPr kumimoji="1" lang="ja-JP" altLang="en-US"/>
          </a:p>
        </p:txBody>
      </p:sp>
      <p:sp>
        <p:nvSpPr>
          <p:cNvPr id="3" name="コンテンツ プレースホルダー 2">
            <a:extLst>
              <a:ext uri="{FF2B5EF4-FFF2-40B4-BE49-F238E27FC236}">
                <a16:creationId xmlns:a16="http://schemas.microsoft.com/office/drawing/2014/main" id="{FBC5CE44-2ED5-C0A6-4639-A6C069643DF5}"/>
              </a:ext>
            </a:extLst>
          </p:cNvPr>
          <p:cNvSpPr>
            <a:spLocks noGrp="1"/>
          </p:cNvSpPr>
          <p:nvPr>
            <p:ph idx="1"/>
          </p:nvPr>
        </p:nvSpPr>
        <p:spPr/>
        <p:txBody>
          <a:bodyPr/>
          <a:lstStyle/>
          <a:p>
            <a:r>
              <a:rPr lang="en-US" altLang="ja-JP" dirty="0" err="1"/>
              <a:t>eAPRIN</a:t>
            </a:r>
            <a:r>
              <a:rPr lang="en-US" altLang="ja-JP" dirty="0"/>
              <a:t> e-learning course is required to take</a:t>
            </a:r>
          </a:p>
          <a:p>
            <a:pPr lvl="1"/>
            <a:r>
              <a:rPr kumimoji="1" lang="en-US" altLang="ja-JP" dirty="0"/>
              <a:t>Responsible Conduct of Research: RCR</a:t>
            </a:r>
            <a:br>
              <a:rPr kumimoji="1" lang="en-US" altLang="ja-JP" dirty="0"/>
            </a:br>
            <a:r>
              <a:rPr kumimoji="1" lang="en-US" altLang="ja-JP" dirty="0"/>
              <a:t>(Education for </a:t>
            </a:r>
            <a:r>
              <a:rPr kumimoji="1" lang="en-US" altLang="ja-JP" dirty="0">
                <a:solidFill>
                  <a:srgbClr val="C00000"/>
                </a:solidFill>
              </a:rPr>
              <a:t>Research Ethics and Integrity</a:t>
            </a:r>
            <a:r>
              <a:rPr kumimoji="1" lang="en-US" altLang="ja-JP" dirty="0"/>
              <a:t>)</a:t>
            </a:r>
          </a:p>
          <a:p>
            <a:pPr lvl="1"/>
            <a:r>
              <a:rPr lang="en-US" altLang="ja-JP" dirty="0"/>
              <a:t>https://edu.aprin.or.jp/</a:t>
            </a:r>
          </a:p>
          <a:p>
            <a:pPr lvl="1"/>
            <a:r>
              <a:rPr lang="en-US" altLang="ja-JP" dirty="0"/>
              <a:t>ID and password will be noticed</a:t>
            </a:r>
          </a:p>
          <a:p>
            <a:pPr lvl="1"/>
            <a:endParaRPr lang="en-US" altLang="ja-JP" dirty="0"/>
          </a:p>
          <a:p>
            <a:r>
              <a:rPr lang="en-US" altLang="ja-JP" dirty="0"/>
              <a:t>All the researchers including Graduate school students are required to take the PCR course.</a:t>
            </a:r>
          </a:p>
          <a:p>
            <a:pPr lvl="1"/>
            <a:r>
              <a:rPr lang="en-US" altLang="ja-JP" dirty="0"/>
              <a:t>certificate of completion is required every 3 years </a:t>
            </a:r>
          </a:p>
          <a:p>
            <a:pPr lvl="1"/>
            <a:endParaRPr kumimoji="1" lang="ja-JP" altLang="en-US"/>
          </a:p>
        </p:txBody>
      </p:sp>
      <p:sp>
        <p:nvSpPr>
          <p:cNvPr id="4" name="スライド番号プレースホルダー 3">
            <a:extLst>
              <a:ext uri="{FF2B5EF4-FFF2-40B4-BE49-F238E27FC236}">
                <a16:creationId xmlns:a16="http://schemas.microsoft.com/office/drawing/2014/main" id="{4EEBFD44-D06D-96E6-8B25-8D495700BC61}"/>
              </a:ext>
            </a:extLst>
          </p:cNvPr>
          <p:cNvSpPr>
            <a:spLocks noGrp="1"/>
          </p:cNvSpPr>
          <p:nvPr>
            <p:ph type="sldNum" sz="quarter" idx="12"/>
          </p:nvPr>
        </p:nvSpPr>
        <p:spPr/>
        <p:txBody>
          <a:bodyPr/>
          <a:lstStyle/>
          <a:p>
            <a:pPr>
              <a:defRPr/>
            </a:pPr>
            <a:fld id="{51A39652-60DE-44DD-B765-89A20D2F0DCF}" type="slidenum">
              <a:rPr lang="ja-JP" altLang="en-US" smtClean="0"/>
              <a:pPr>
                <a:defRPr/>
              </a:pPr>
              <a:t>10</a:t>
            </a:fld>
            <a:endParaRPr lang="ja-JP" altLang="en-US" dirty="0"/>
          </a:p>
        </p:txBody>
      </p:sp>
      <p:pic>
        <p:nvPicPr>
          <p:cNvPr id="1026" name="Picture 2" descr="サイトロゴ">
            <a:extLst>
              <a:ext uri="{FF2B5EF4-FFF2-40B4-BE49-F238E27FC236}">
                <a16:creationId xmlns:a16="http://schemas.microsoft.com/office/drawing/2014/main" id="{F1094BC5-6993-1E77-7823-5CF1988BCA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2276872"/>
            <a:ext cx="1909192" cy="428344"/>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a:extLst>
              <a:ext uri="{FF2B5EF4-FFF2-40B4-BE49-F238E27FC236}">
                <a16:creationId xmlns:a16="http://schemas.microsoft.com/office/drawing/2014/main" id="{6B7B225D-066A-9ECD-3B0C-A4E4AE4DB2E5}"/>
              </a:ext>
            </a:extLst>
          </p:cNvPr>
          <p:cNvSpPr txBox="1"/>
          <p:nvPr/>
        </p:nvSpPr>
        <p:spPr>
          <a:xfrm>
            <a:off x="251520" y="4879022"/>
            <a:ext cx="8760986" cy="1477328"/>
          </a:xfrm>
          <a:prstGeom prst="rect">
            <a:avLst/>
          </a:prstGeom>
          <a:noFill/>
          <a:ln>
            <a:solidFill>
              <a:schemeClr val="accent1"/>
            </a:solidFill>
          </a:ln>
        </p:spPr>
        <p:txBody>
          <a:bodyPr wrap="square" rtlCol="0">
            <a:spAutoFit/>
          </a:bodyPr>
          <a:lstStyle/>
          <a:p>
            <a:r>
              <a:rPr kumimoji="1" lang="en-US" altLang="ja-JP" dirty="0"/>
              <a:t>Integrity: </a:t>
            </a:r>
            <a:r>
              <a:rPr lang="en-US" altLang="ja-JP" b="0" i="0" u="none" strike="noStrike" dirty="0">
                <a:solidFill>
                  <a:srgbClr val="000000"/>
                </a:solidFill>
                <a:effectLst/>
                <a:latin typeface="-apple-system"/>
              </a:rPr>
              <a:t>the quality of being honest and having strong moral principles; moral uprightness</a:t>
            </a:r>
          </a:p>
          <a:p>
            <a:r>
              <a:rPr kumimoji="1" lang="en-US" altLang="ja-JP" dirty="0">
                <a:solidFill>
                  <a:srgbClr val="000000"/>
                </a:solidFill>
                <a:latin typeface="-apple-system"/>
              </a:rPr>
              <a:t>Ethics: </a:t>
            </a:r>
            <a:r>
              <a:rPr lang="en-US" altLang="ja-JP" b="0" i="0" u="none" strike="noStrike" dirty="0">
                <a:solidFill>
                  <a:srgbClr val="000000"/>
                </a:solidFill>
                <a:effectLst/>
                <a:latin typeface="-apple-system"/>
              </a:rPr>
              <a:t>moral principles</a:t>
            </a:r>
          </a:p>
          <a:p>
            <a:r>
              <a:rPr lang="en-US" altLang="ja-JP" dirty="0">
                <a:solidFill>
                  <a:srgbClr val="000000"/>
                </a:solidFill>
                <a:latin typeface="-apple-system"/>
              </a:rPr>
              <a:t>Moral: </a:t>
            </a:r>
          </a:p>
          <a:p>
            <a:r>
              <a:rPr lang="en-US" altLang="ja-JP" b="0" i="0" u="none" strike="noStrike" dirty="0">
                <a:solidFill>
                  <a:srgbClr val="000000"/>
                </a:solidFill>
                <a:effectLst/>
                <a:latin typeface="-apple-system"/>
              </a:rPr>
              <a:t>the principles of right and wrong behavior and the goodness or badness of human character</a:t>
            </a:r>
          </a:p>
          <a:p>
            <a:pPr algn="r"/>
            <a:r>
              <a:rPr kumimoji="1" lang="en-US" altLang="ja-JP" dirty="0">
                <a:solidFill>
                  <a:srgbClr val="000000"/>
                </a:solidFill>
                <a:latin typeface="-apple-system"/>
              </a:rPr>
              <a:t>(New Oxford American Dictionary)</a:t>
            </a:r>
            <a:endParaRPr kumimoji="1" lang="ja-JP" altLang="en-US"/>
          </a:p>
        </p:txBody>
      </p:sp>
    </p:spTree>
    <p:extLst>
      <p:ext uri="{BB962C8B-B14F-4D97-AF65-F5344CB8AC3E}">
        <p14:creationId xmlns:p14="http://schemas.microsoft.com/office/powerpoint/2010/main" val="4189750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3484" y="-171400"/>
            <a:ext cx="9144000" cy="719138"/>
          </a:xfrm>
        </p:spPr>
        <p:txBody>
          <a:bodyPr/>
          <a:lstStyle/>
          <a:p>
            <a:pPr eaLnBrk="1" hangingPunct="1"/>
            <a:r>
              <a:rPr lang="en-US" altLang="ja-JP" dirty="0"/>
              <a:t>Researcher Responsibility, Kyushu University</a:t>
            </a:r>
            <a:endParaRPr lang="ja-JP" altLang="en-US" dirty="0"/>
          </a:p>
        </p:txBody>
      </p:sp>
      <p:sp>
        <p:nvSpPr>
          <p:cNvPr id="13315" name="コンテンツ プレースホルダ 2"/>
          <p:cNvSpPr>
            <a:spLocks noGrp="1"/>
          </p:cNvSpPr>
          <p:nvPr>
            <p:ph idx="1"/>
          </p:nvPr>
        </p:nvSpPr>
        <p:spPr>
          <a:xfrm>
            <a:off x="457200" y="568843"/>
            <a:ext cx="8363272" cy="2808982"/>
          </a:xfrm>
        </p:spPr>
        <p:txBody>
          <a:bodyPr/>
          <a:lstStyle/>
          <a:p>
            <a:pPr marL="0" indent="0">
              <a:buNone/>
            </a:pPr>
            <a:r>
              <a:rPr lang="en-US" altLang="ja-JP" sz="3200" b="1" dirty="0"/>
              <a:t>Basic Policy</a:t>
            </a:r>
          </a:p>
          <a:p>
            <a:pPr marL="0" indent="0">
              <a:buNone/>
            </a:pPr>
            <a:r>
              <a:rPr lang="en-US" altLang="ja-JP" sz="2800" dirty="0"/>
              <a:t>Researchers (faculty staffs (including students)engaged in  research activities in Kyushu University) </a:t>
            </a:r>
            <a:r>
              <a:rPr lang="en-US" altLang="ja-JP" sz="2800" b="1" dirty="0"/>
              <a:t>must act honestly</a:t>
            </a:r>
            <a:r>
              <a:rPr lang="en-US" altLang="ja-JP" sz="2800" dirty="0"/>
              <a:t> and </a:t>
            </a:r>
            <a:r>
              <a:rPr lang="en-US" altLang="ja-JP" sz="2800" b="1" dirty="0"/>
              <a:t>sincerely</a:t>
            </a:r>
            <a:r>
              <a:rPr lang="en-US" altLang="ja-JP" sz="2800" dirty="0"/>
              <a:t> and </a:t>
            </a:r>
            <a:r>
              <a:rPr lang="en-US" altLang="ja-JP" sz="2800" b="1" dirty="0"/>
              <a:t>make their best efforts to demonstrate the accuracy and validity of knowledge created by their research</a:t>
            </a:r>
            <a:r>
              <a:rPr lang="en-US" altLang="ja-JP" sz="2800" dirty="0"/>
              <a:t>.</a:t>
            </a:r>
          </a:p>
        </p:txBody>
      </p:sp>
      <p:sp>
        <p:nvSpPr>
          <p:cNvPr id="2" name="正方形/長方形 1"/>
          <p:cNvSpPr/>
          <p:nvPr/>
        </p:nvSpPr>
        <p:spPr>
          <a:xfrm>
            <a:off x="298412" y="1166681"/>
            <a:ext cx="8280920" cy="2232249"/>
          </a:xfrm>
          <a:prstGeom prst="rect">
            <a:avLst/>
          </a:prstGeom>
          <a:noFill/>
          <a:ln w="3810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 2"/>
          <p:cNvSpPr txBox="1">
            <a:spLocks/>
          </p:cNvSpPr>
          <p:nvPr/>
        </p:nvSpPr>
        <p:spPr bwMode="auto">
          <a:xfrm>
            <a:off x="457200" y="3398930"/>
            <a:ext cx="8507288" cy="28089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charset="0"/>
              <a:buNone/>
            </a:pPr>
            <a:r>
              <a:rPr lang="en-US" altLang="ja-JP" sz="3200" b="1" dirty="0"/>
              <a:t>Research Responsibility</a:t>
            </a:r>
          </a:p>
          <a:p>
            <a:pPr marL="514350" indent="-514350">
              <a:buFont typeface="Arial" charset="0"/>
              <a:buAutoNum type="arabicParenBoth"/>
            </a:pPr>
            <a:r>
              <a:rPr lang="en-US" altLang="ja-JP" sz="2800" dirty="0"/>
              <a:t>Having a proud to be a scientific researcher and  accomplish their mission</a:t>
            </a:r>
          </a:p>
          <a:p>
            <a:pPr marL="514350" indent="-514350">
              <a:buFont typeface="Arial" charset="0"/>
              <a:buAutoNum type="arabicParenBoth"/>
            </a:pPr>
            <a:r>
              <a:rPr lang="en-US" altLang="ja-JP" sz="2800" dirty="0"/>
              <a:t>Never engage in Misconduct when conducting research activities</a:t>
            </a:r>
          </a:p>
          <a:p>
            <a:pPr marL="514350" indent="-514350">
              <a:buFont typeface="Arial" charset="0"/>
              <a:buAutoNum type="arabicParenBoth"/>
            </a:pPr>
            <a:r>
              <a:rPr lang="en-US" altLang="ja-JP" sz="2800" dirty="0"/>
              <a:t>Never engage in the Misuse of research funds</a:t>
            </a:r>
          </a:p>
          <a:p>
            <a:pPr marL="0" indent="0">
              <a:buNone/>
            </a:pPr>
            <a:r>
              <a:rPr lang="en-US" altLang="ja-JP" sz="2000" dirty="0"/>
              <a:t>          (False Compensation, Bogus Business Trips, Fictitious Orders)</a:t>
            </a:r>
          </a:p>
        </p:txBody>
      </p:sp>
      <p:sp>
        <p:nvSpPr>
          <p:cNvPr id="6" name="正方形/長方形 5"/>
          <p:cNvSpPr/>
          <p:nvPr/>
        </p:nvSpPr>
        <p:spPr>
          <a:xfrm>
            <a:off x="298412" y="3996768"/>
            <a:ext cx="8280920" cy="2744600"/>
          </a:xfrm>
          <a:prstGeom prst="rect">
            <a:avLst/>
          </a:prstGeom>
          <a:noFill/>
          <a:ln w="38100" cmpd="dbl">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14493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pPr eaLnBrk="1" hangingPunct="1"/>
            <a:r>
              <a:rPr lang="en-US" altLang="ja-JP" dirty="0"/>
              <a:t>Misconduct</a:t>
            </a:r>
            <a:endParaRPr lang="ja-JP" altLang="en-US" dirty="0"/>
          </a:p>
        </p:txBody>
      </p:sp>
      <p:sp>
        <p:nvSpPr>
          <p:cNvPr id="13315" name="コンテンツ プレースホルダ 2"/>
          <p:cNvSpPr>
            <a:spLocks noGrp="1"/>
          </p:cNvSpPr>
          <p:nvPr>
            <p:ph idx="1"/>
          </p:nvPr>
        </p:nvSpPr>
        <p:spPr>
          <a:xfrm>
            <a:off x="323528" y="908050"/>
            <a:ext cx="8568952" cy="5218113"/>
          </a:xfrm>
        </p:spPr>
        <p:txBody>
          <a:bodyPr/>
          <a:lstStyle/>
          <a:p>
            <a:pPr marL="0" indent="0">
              <a:buNone/>
            </a:pPr>
            <a:r>
              <a:rPr lang="en-US" altLang="ja-JP" sz="2800" dirty="0"/>
              <a:t>Specifically, </a:t>
            </a:r>
            <a:r>
              <a:rPr lang="en-US" altLang="ja-JP" sz="2800" b="1" dirty="0"/>
              <a:t>misconduct</a:t>
            </a:r>
            <a:r>
              <a:rPr lang="en-US" altLang="ja-JP" sz="2800" dirty="0"/>
              <a:t> consists of </a:t>
            </a:r>
            <a:r>
              <a:rPr lang="en-US" altLang="ja-JP" sz="2800" b="1" dirty="0">
                <a:solidFill>
                  <a:srgbClr val="FF0000"/>
                </a:solidFill>
              </a:rPr>
              <a:t>fabrication</a:t>
            </a:r>
            <a:r>
              <a:rPr lang="en-US" altLang="ja-JP" sz="2800" dirty="0"/>
              <a:t> and </a:t>
            </a:r>
            <a:r>
              <a:rPr lang="en-US" altLang="ja-JP" sz="2800" b="1" dirty="0">
                <a:solidFill>
                  <a:srgbClr val="FF0000"/>
                </a:solidFill>
              </a:rPr>
              <a:t>falsification (manipulation) </a:t>
            </a:r>
            <a:r>
              <a:rPr lang="en-US" altLang="ja-JP" sz="2800" dirty="0"/>
              <a:t>of the data and results obtained from research, and appropriation of the research results by others (</a:t>
            </a:r>
            <a:r>
              <a:rPr lang="en-US" altLang="ja-JP" sz="2800" b="1" dirty="0">
                <a:solidFill>
                  <a:srgbClr val="FF0000"/>
                </a:solidFill>
              </a:rPr>
              <a:t>plagiarism</a:t>
            </a:r>
            <a:r>
              <a:rPr lang="en-US" altLang="ja-JP" sz="2800" dirty="0"/>
              <a:t>). Other behaviors that have come to be regarded as misconduct include </a:t>
            </a:r>
            <a:r>
              <a:rPr lang="en-US" altLang="ja-JP" sz="2800" b="1" dirty="0">
                <a:solidFill>
                  <a:srgbClr val="FF0000"/>
                </a:solidFill>
              </a:rPr>
              <a:t>duplicate submission </a:t>
            </a:r>
            <a:r>
              <a:rPr lang="en-US" altLang="ja-JP" sz="2800" dirty="0"/>
              <a:t>(submitting essentially the same research paper as one that has already been published or submitted to another journal) and </a:t>
            </a:r>
            <a:r>
              <a:rPr lang="en-US" altLang="ja-JP" sz="2800" b="1" dirty="0">
                <a:solidFill>
                  <a:srgbClr val="FF0000"/>
                </a:solidFill>
              </a:rPr>
              <a:t>impropriate authorship </a:t>
            </a:r>
            <a:r>
              <a:rPr lang="en-US" altLang="ja-JP" sz="2800" dirty="0"/>
              <a:t>(failure to attribute authorship of a paper to the qualified authors). These kinds of behavior can occur in any of the processes from planning and designing research to performing it and reporting the results.</a:t>
            </a:r>
          </a:p>
        </p:txBody>
      </p:sp>
      <p:sp>
        <p:nvSpPr>
          <p:cNvPr id="2" name="テキスト ボックス 1"/>
          <p:cNvSpPr txBox="1"/>
          <p:nvPr/>
        </p:nvSpPr>
        <p:spPr>
          <a:xfrm>
            <a:off x="867299" y="6438398"/>
            <a:ext cx="7409401" cy="400110"/>
          </a:xfrm>
          <a:prstGeom prst="rect">
            <a:avLst/>
          </a:prstGeom>
          <a:noFill/>
        </p:spPr>
        <p:txBody>
          <a:bodyPr wrap="none" rtlCol="0">
            <a:spAutoFit/>
          </a:bodyPr>
          <a:lstStyle/>
          <a:p>
            <a:r>
              <a:rPr lang="en-US" altLang="ja-JP" sz="2000" dirty="0"/>
              <a:t> </a:t>
            </a:r>
            <a:r>
              <a:rPr lang="en-US" altLang="ja-JP" sz="1600" b="1" dirty="0">
                <a:solidFill>
                  <a:srgbClr val="0000CC"/>
                </a:solidFill>
              </a:rPr>
              <a:t>(Guidelines for responding to Misconduct in Research, MEXT (2014/8/26))</a:t>
            </a:r>
            <a:endParaRPr kumimoji="1" lang="ja-JP" altLang="en-US" sz="1600" dirty="0"/>
          </a:p>
        </p:txBody>
      </p:sp>
      <p:sp>
        <p:nvSpPr>
          <p:cNvPr id="3" name="テキスト ボックス 2">
            <a:extLst>
              <a:ext uri="{FF2B5EF4-FFF2-40B4-BE49-F238E27FC236}">
                <a16:creationId xmlns:a16="http://schemas.microsoft.com/office/drawing/2014/main" id="{ACF7C234-EF2A-13EA-DA17-665FED33E3C8}"/>
              </a:ext>
            </a:extLst>
          </p:cNvPr>
          <p:cNvSpPr txBox="1"/>
          <p:nvPr/>
        </p:nvSpPr>
        <p:spPr>
          <a:xfrm>
            <a:off x="978933" y="6097615"/>
            <a:ext cx="7297767" cy="369332"/>
          </a:xfrm>
          <a:prstGeom prst="rect">
            <a:avLst/>
          </a:prstGeom>
          <a:noFill/>
        </p:spPr>
        <p:txBody>
          <a:bodyPr wrap="none" rtlCol="0">
            <a:spAutoFit/>
          </a:bodyPr>
          <a:lstStyle/>
          <a:p>
            <a:r>
              <a:rPr kumimoji="1" lang="en-US" altLang="ja-JP" dirty="0">
                <a:solidFill>
                  <a:srgbClr val="C00000"/>
                </a:solidFill>
              </a:rPr>
              <a:t>FFP</a:t>
            </a:r>
            <a:r>
              <a:rPr kumimoji="1" lang="ja-JP" altLang="en-US">
                <a:solidFill>
                  <a:srgbClr val="C00000"/>
                </a:solidFill>
              </a:rPr>
              <a:t>：</a:t>
            </a:r>
            <a:r>
              <a:rPr kumimoji="1" lang="en-US" altLang="ja-JP" dirty="0">
                <a:solidFill>
                  <a:srgbClr val="C00000"/>
                </a:solidFill>
              </a:rPr>
              <a:t> fabrication, falsification, plagiarism (</a:t>
            </a:r>
            <a:r>
              <a:rPr kumimoji="1" lang="en-US" altLang="ja-JP" i="1" dirty="0" err="1">
                <a:solidFill>
                  <a:srgbClr val="C00000"/>
                </a:solidFill>
              </a:rPr>
              <a:t>latin</a:t>
            </a:r>
            <a:r>
              <a:rPr kumimoji="1" lang="en-US" altLang="ja-JP" dirty="0">
                <a:solidFill>
                  <a:srgbClr val="C00000"/>
                </a:solidFill>
              </a:rPr>
              <a:t> </a:t>
            </a:r>
            <a:r>
              <a:rPr lang="en-US" altLang="ja-JP" b="1" i="1" dirty="0" err="1">
                <a:solidFill>
                  <a:srgbClr val="C00000"/>
                </a:solidFill>
              </a:rPr>
              <a:t>plagiarius</a:t>
            </a:r>
            <a:r>
              <a:rPr lang="en-US" altLang="ja-JP" b="1" i="1" dirty="0">
                <a:solidFill>
                  <a:srgbClr val="C00000"/>
                </a:solidFill>
              </a:rPr>
              <a:t> </a:t>
            </a:r>
            <a:r>
              <a:rPr lang="en-US" altLang="ja-JP" dirty="0">
                <a:solidFill>
                  <a:srgbClr val="C00000"/>
                </a:solidFill>
              </a:rPr>
              <a:t>‘kidnapper’)</a:t>
            </a:r>
            <a:endParaRPr kumimoji="1" lang="ja-JP" altLang="en-US">
              <a:solidFill>
                <a:srgbClr val="C00000"/>
              </a:solidFill>
            </a:endParaRPr>
          </a:p>
        </p:txBody>
      </p:sp>
    </p:spTree>
    <p:extLst>
      <p:ext uri="{BB962C8B-B14F-4D97-AF65-F5344CB8AC3E}">
        <p14:creationId xmlns:p14="http://schemas.microsoft.com/office/powerpoint/2010/main" val="404009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pPr eaLnBrk="1" hangingPunct="1"/>
            <a:r>
              <a:rPr lang="en-US" altLang="ja-JP" dirty="0"/>
              <a:t>Fabrication, Falsification(manipulation)</a:t>
            </a:r>
            <a:endParaRPr lang="ja-JP" altLang="en-US" dirty="0"/>
          </a:p>
        </p:txBody>
      </p:sp>
      <p:sp>
        <p:nvSpPr>
          <p:cNvPr id="13315" name="コンテンツ プレースホルダ 2"/>
          <p:cNvSpPr>
            <a:spLocks noGrp="1"/>
          </p:cNvSpPr>
          <p:nvPr>
            <p:ph idx="1"/>
          </p:nvPr>
        </p:nvSpPr>
        <p:spPr>
          <a:xfrm>
            <a:off x="457200" y="908050"/>
            <a:ext cx="8435280" cy="5218113"/>
          </a:xfrm>
        </p:spPr>
        <p:txBody>
          <a:bodyPr/>
          <a:lstStyle/>
          <a:p>
            <a:r>
              <a:rPr lang="en-US" altLang="ja-JP" sz="3200" b="1" dirty="0">
                <a:solidFill>
                  <a:srgbClr val="0000FF"/>
                </a:solidFill>
              </a:rPr>
              <a:t>Exclude </a:t>
            </a:r>
            <a:r>
              <a:rPr lang="en-US" altLang="ja-JP" sz="3200" b="1" dirty="0" err="1">
                <a:solidFill>
                  <a:srgbClr val="0000FF"/>
                </a:solidFill>
              </a:rPr>
              <a:t>unfavourable</a:t>
            </a:r>
            <a:r>
              <a:rPr lang="en-US" altLang="ja-JP" sz="3200" b="1" dirty="0">
                <a:solidFill>
                  <a:srgbClr val="0000FF"/>
                </a:solidFill>
              </a:rPr>
              <a:t> results</a:t>
            </a:r>
            <a:endParaRPr lang="ja-JP" altLang="ja-JP" sz="3200" b="1" dirty="0">
              <a:solidFill>
                <a:srgbClr val="0000FF"/>
              </a:solidFill>
            </a:endParaRPr>
          </a:p>
          <a:p>
            <a:pPr lvl="1"/>
            <a:r>
              <a:rPr lang="en-US" altLang="ja-JP" sz="3200" dirty="0"/>
              <a:t>Deceive numerals</a:t>
            </a:r>
            <a:endParaRPr lang="ja-JP" altLang="ja-JP" sz="3200" dirty="0"/>
          </a:p>
          <a:p>
            <a:pPr lvl="1"/>
            <a:r>
              <a:rPr lang="en-US" altLang="ja-JP" sz="3200" dirty="0"/>
              <a:t>Exclude different data from expected ones</a:t>
            </a:r>
            <a:endParaRPr lang="ja-JP" altLang="ja-JP" sz="3200" dirty="0"/>
          </a:p>
          <a:p>
            <a:r>
              <a:rPr lang="en-US" altLang="ja-JP" sz="3200" b="1" dirty="0">
                <a:solidFill>
                  <a:srgbClr val="0000FF"/>
                </a:solidFill>
              </a:rPr>
              <a:t>Fabricate data</a:t>
            </a:r>
          </a:p>
          <a:p>
            <a:pPr lvl="1"/>
            <a:r>
              <a:rPr lang="en-US" altLang="ja-JP" sz="3200" dirty="0"/>
              <a:t>Ex. </a:t>
            </a:r>
          </a:p>
          <a:p>
            <a:pPr marL="457200" lvl="1" indent="0">
              <a:buNone/>
            </a:pPr>
            <a:r>
              <a:rPr lang="en-US" altLang="ja-JP" sz="3200" dirty="0"/>
              <a:t>    Exclude peak of impurity  in a spectrogram</a:t>
            </a:r>
            <a:endParaRPr lang="ja-JP" altLang="ja-JP" sz="3200" dirty="0"/>
          </a:p>
          <a:p>
            <a:r>
              <a:rPr lang="en-US" altLang="ja-JP" sz="3200" b="1" dirty="0">
                <a:solidFill>
                  <a:srgbClr val="0000FF"/>
                </a:solidFill>
              </a:rPr>
              <a:t>Falsification of digital image data</a:t>
            </a:r>
            <a:r>
              <a:rPr lang="ja-JP" altLang="en-US" sz="3200" b="1" dirty="0">
                <a:solidFill>
                  <a:srgbClr val="0000FF"/>
                </a:solidFill>
              </a:rPr>
              <a:t> </a:t>
            </a:r>
            <a:r>
              <a:rPr lang="en-US" altLang="ja-JP" sz="3200" b="1" dirty="0">
                <a:solidFill>
                  <a:srgbClr val="0000FF"/>
                </a:solidFill>
              </a:rPr>
              <a:t>using appropriate software</a:t>
            </a:r>
          </a:p>
          <a:p>
            <a:pPr lvl="1"/>
            <a:r>
              <a:rPr lang="en-US" altLang="ja-JP" sz="3200" dirty="0"/>
              <a:t>Easy to do without awareness</a:t>
            </a:r>
          </a:p>
        </p:txBody>
      </p:sp>
    </p:spTree>
    <p:extLst>
      <p:ext uri="{BB962C8B-B14F-4D97-AF65-F5344CB8AC3E}">
        <p14:creationId xmlns:p14="http://schemas.microsoft.com/office/powerpoint/2010/main" val="1816518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pPr eaLnBrk="1" hangingPunct="1"/>
            <a:r>
              <a:rPr lang="en-US" altLang="ja-JP" dirty="0"/>
              <a:t>Plagiarism</a:t>
            </a:r>
            <a:r>
              <a:rPr lang="ja-JP" altLang="ja-JP" dirty="0"/>
              <a:t>（</a:t>
            </a:r>
            <a:r>
              <a:rPr lang="en-US" altLang="ja-JP" dirty="0"/>
              <a:t>text</a:t>
            </a:r>
            <a:r>
              <a:rPr lang="ja-JP" altLang="ja-JP" dirty="0"/>
              <a:t>）</a:t>
            </a:r>
            <a:endParaRPr lang="ja-JP" altLang="en-US" dirty="0"/>
          </a:p>
        </p:txBody>
      </p:sp>
      <p:sp>
        <p:nvSpPr>
          <p:cNvPr id="13315" name="コンテンツ プレースホルダ 2"/>
          <p:cNvSpPr>
            <a:spLocks noGrp="1"/>
          </p:cNvSpPr>
          <p:nvPr>
            <p:ph idx="1"/>
          </p:nvPr>
        </p:nvSpPr>
        <p:spPr>
          <a:xfrm>
            <a:off x="457200" y="908050"/>
            <a:ext cx="8219256" cy="5218113"/>
          </a:xfrm>
        </p:spPr>
        <p:txBody>
          <a:bodyPr/>
          <a:lstStyle/>
          <a:p>
            <a:r>
              <a:rPr lang="en-US" altLang="ja-JP" sz="3200" b="1" dirty="0">
                <a:solidFill>
                  <a:srgbClr val="0000FF"/>
                </a:solidFill>
              </a:rPr>
              <a:t>Never duplicate the sentences written by other researchers (pretend to be original ones)</a:t>
            </a:r>
          </a:p>
          <a:p>
            <a:pPr marL="0" indent="0">
              <a:buNone/>
            </a:pPr>
            <a:r>
              <a:rPr lang="en-US" altLang="ja-JP" sz="3200" b="1" dirty="0">
                <a:solidFill>
                  <a:srgbClr val="0000FF"/>
                </a:solidFill>
              </a:rPr>
              <a:t>    </a:t>
            </a:r>
            <a:r>
              <a:rPr lang="ja-JP" altLang="en-US" sz="3200" b="1">
                <a:solidFill>
                  <a:srgbClr val="C00000"/>
                </a:solidFill>
              </a:rPr>
              <a:t>✕</a:t>
            </a:r>
            <a:r>
              <a:rPr lang="en-US" altLang="ja-JP" sz="3200" b="1" dirty="0">
                <a:solidFill>
                  <a:srgbClr val="C00000"/>
                </a:solidFill>
              </a:rPr>
              <a:t> </a:t>
            </a:r>
            <a:r>
              <a:rPr lang="en-US" altLang="ja-JP" sz="3200" b="1" dirty="0"/>
              <a:t>copy &amp; paste the sentences in Wikipedia</a:t>
            </a:r>
          </a:p>
          <a:p>
            <a:pPr marL="0" indent="0">
              <a:buNone/>
            </a:pPr>
            <a:endParaRPr lang="ja-JP" altLang="ja-JP" sz="2800" dirty="0"/>
          </a:p>
          <a:p>
            <a:r>
              <a:rPr lang="en-US" altLang="ja-JP" sz="3200" b="1" dirty="0">
                <a:solidFill>
                  <a:srgbClr val="0000FF"/>
                </a:solidFill>
              </a:rPr>
              <a:t>Write reference name when you want to cite the data or/and sentences appeared in appropriate other references</a:t>
            </a:r>
          </a:p>
        </p:txBody>
      </p:sp>
    </p:spTree>
    <p:extLst>
      <p:ext uri="{BB962C8B-B14F-4D97-AF65-F5344CB8AC3E}">
        <p14:creationId xmlns:p14="http://schemas.microsoft.com/office/powerpoint/2010/main" val="618669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pPr eaLnBrk="1" hangingPunct="1"/>
            <a:r>
              <a:rPr lang="en-US" altLang="ja-JP" dirty="0"/>
              <a:t>Plagiarism</a:t>
            </a:r>
            <a:r>
              <a:rPr lang="ja-JP" altLang="ja-JP" dirty="0"/>
              <a:t>（</a:t>
            </a:r>
            <a:r>
              <a:rPr lang="en-US" altLang="ja-JP" dirty="0"/>
              <a:t>image data, photos</a:t>
            </a:r>
            <a:r>
              <a:rPr lang="ja-JP" altLang="ja-JP" dirty="0"/>
              <a:t>）</a:t>
            </a:r>
            <a:endParaRPr lang="ja-JP" altLang="en-US" dirty="0"/>
          </a:p>
        </p:txBody>
      </p:sp>
      <p:sp>
        <p:nvSpPr>
          <p:cNvPr id="13315" name="コンテンツ プレースホルダ 2"/>
          <p:cNvSpPr>
            <a:spLocks noGrp="1"/>
          </p:cNvSpPr>
          <p:nvPr>
            <p:ph idx="1"/>
          </p:nvPr>
        </p:nvSpPr>
        <p:spPr>
          <a:xfrm>
            <a:off x="107504" y="1124744"/>
            <a:ext cx="8928992" cy="5218113"/>
          </a:xfrm>
        </p:spPr>
        <p:txBody>
          <a:bodyPr/>
          <a:lstStyle/>
          <a:p>
            <a:r>
              <a:rPr lang="en-US" altLang="ja-JP" sz="3200" b="1" dirty="0">
                <a:solidFill>
                  <a:srgbClr val="0000FF"/>
                </a:solidFill>
              </a:rPr>
              <a:t>Be meticulous when you use image data and </a:t>
            </a:r>
            <a:r>
              <a:rPr lang="en-US" altLang="ja-JP" sz="3200" b="1" dirty="0" err="1">
                <a:solidFill>
                  <a:srgbClr val="0000FF"/>
                </a:solidFill>
              </a:rPr>
              <a:t>ppt</a:t>
            </a:r>
            <a:r>
              <a:rPr lang="en-US" altLang="ja-JP" sz="3200" b="1" dirty="0">
                <a:solidFill>
                  <a:srgbClr val="0000FF"/>
                </a:solidFill>
              </a:rPr>
              <a:t> data</a:t>
            </a:r>
            <a:endParaRPr lang="ja-JP" altLang="ja-JP" sz="3200" b="1" dirty="0">
              <a:solidFill>
                <a:srgbClr val="0000FF"/>
              </a:solidFill>
            </a:endParaRPr>
          </a:p>
          <a:p>
            <a:pPr marL="457200" lvl="1" indent="0">
              <a:buNone/>
            </a:pPr>
            <a:r>
              <a:rPr lang="ja-JP" altLang="en-US" sz="3200" dirty="0">
                <a:solidFill>
                  <a:srgbClr val="C00000"/>
                </a:solidFill>
              </a:rPr>
              <a:t>✕</a:t>
            </a:r>
            <a:r>
              <a:rPr lang="ja-JP" altLang="en-US" sz="3200" dirty="0"/>
              <a:t>　</a:t>
            </a:r>
            <a:r>
              <a:rPr lang="en-US" altLang="ja-JP" sz="3200" dirty="0"/>
              <a:t>pick up reasonable image data in Web-site, and copy and paste in own </a:t>
            </a:r>
            <a:r>
              <a:rPr lang="en-US" altLang="ja-JP" sz="3200" dirty="0" err="1"/>
              <a:t>ppt</a:t>
            </a:r>
            <a:r>
              <a:rPr lang="en-US" altLang="ja-JP" sz="3200" dirty="0"/>
              <a:t> without permission, followed by presentation at academic meeting  </a:t>
            </a:r>
            <a:r>
              <a:rPr lang="en-US" altLang="ja-JP" sz="3200" dirty="0">
                <a:sym typeface="Wingdings" panose="05000000000000000000" pitchFamily="2" charset="2"/>
              </a:rPr>
              <a:t> write the reference name</a:t>
            </a:r>
          </a:p>
          <a:p>
            <a:pPr marL="457200" lvl="1" indent="0">
              <a:buNone/>
            </a:pPr>
            <a:endParaRPr lang="ja-JP" altLang="ja-JP" sz="3200" dirty="0"/>
          </a:p>
          <a:p>
            <a:r>
              <a:rPr lang="en-US" altLang="ja-JP" sz="3200" b="1" dirty="0">
                <a:solidFill>
                  <a:srgbClr val="0000FF"/>
                </a:solidFill>
              </a:rPr>
              <a:t>Neither photographing nor recording without permission  (even in class room)</a:t>
            </a:r>
            <a:endParaRPr lang="ja-JP" altLang="ja-JP" sz="3200" b="1" dirty="0">
              <a:solidFill>
                <a:srgbClr val="0000FF"/>
              </a:solidFill>
            </a:endParaRPr>
          </a:p>
          <a:p>
            <a:pPr marL="457200" lvl="1" indent="0">
              <a:buNone/>
            </a:pPr>
            <a:endParaRPr lang="en-US" altLang="ja-JP" sz="3200" dirty="0"/>
          </a:p>
        </p:txBody>
      </p:sp>
    </p:spTree>
    <p:extLst>
      <p:ext uri="{BB962C8B-B14F-4D97-AF65-F5344CB8AC3E}">
        <p14:creationId xmlns:p14="http://schemas.microsoft.com/office/powerpoint/2010/main" val="2898974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pPr eaLnBrk="1" hangingPunct="1"/>
            <a:r>
              <a:rPr lang="en-US" altLang="ja-JP" dirty="0"/>
              <a:t>Plagiarism</a:t>
            </a:r>
            <a:r>
              <a:rPr lang="ja-JP" altLang="ja-JP" dirty="0"/>
              <a:t>（</a:t>
            </a:r>
            <a:r>
              <a:rPr lang="en-US" altLang="ja-JP" dirty="0"/>
              <a:t>idea</a:t>
            </a:r>
            <a:r>
              <a:rPr lang="ja-JP" altLang="ja-JP" dirty="0"/>
              <a:t>）</a:t>
            </a:r>
            <a:endParaRPr lang="ja-JP" altLang="en-US" dirty="0"/>
          </a:p>
        </p:txBody>
      </p:sp>
      <p:sp>
        <p:nvSpPr>
          <p:cNvPr id="13315" name="コンテンツ プレースホルダ 2"/>
          <p:cNvSpPr>
            <a:spLocks noGrp="1"/>
          </p:cNvSpPr>
          <p:nvPr>
            <p:ph idx="1"/>
          </p:nvPr>
        </p:nvSpPr>
        <p:spPr>
          <a:xfrm>
            <a:off x="107504" y="908050"/>
            <a:ext cx="8928992" cy="5218113"/>
          </a:xfrm>
        </p:spPr>
        <p:txBody>
          <a:bodyPr/>
          <a:lstStyle/>
          <a:p>
            <a:r>
              <a:rPr lang="en-US" altLang="ja-JP" sz="3200" b="1" dirty="0">
                <a:solidFill>
                  <a:srgbClr val="0000FF"/>
                </a:solidFill>
              </a:rPr>
              <a:t>Plagiarism of idea is out of  range in infringement of copyright, however, it is against the researcher’s moral </a:t>
            </a:r>
            <a:endParaRPr lang="ja-JP" altLang="ja-JP" sz="3200" b="1" dirty="0">
              <a:solidFill>
                <a:srgbClr val="0000FF"/>
              </a:solidFill>
            </a:endParaRPr>
          </a:p>
          <a:p>
            <a:pPr lvl="1"/>
            <a:r>
              <a:rPr lang="en-US" altLang="ja-JP" sz="3200" dirty="0"/>
              <a:t>Appropriate citation is important</a:t>
            </a:r>
            <a:endParaRPr lang="ja-JP" altLang="ja-JP" sz="3200" dirty="0"/>
          </a:p>
        </p:txBody>
      </p:sp>
    </p:spTree>
    <p:extLst>
      <p:ext uri="{BB962C8B-B14F-4D97-AF65-F5344CB8AC3E}">
        <p14:creationId xmlns:p14="http://schemas.microsoft.com/office/powerpoint/2010/main" val="3963769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pPr eaLnBrk="1" hangingPunct="1"/>
            <a:r>
              <a:rPr lang="en-US" altLang="ja-JP" dirty="0"/>
              <a:t>Plagiarism</a:t>
            </a:r>
            <a:r>
              <a:rPr lang="ja-JP" altLang="ja-JP" dirty="0"/>
              <a:t>（</a:t>
            </a:r>
            <a:r>
              <a:rPr lang="en-US" altLang="ja-JP" dirty="0"/>
              <a:t>others</a:t>
            </a:r>
            <a:r>
              <a:rPr lang="ja-JP" altLang="ja-JP" dirty="0"/>
              <a:t>）</a:t>
            </a:r>
            <a:endParaRPr lang="ja-JP" altLang="en-US" dirty="0"/>
          </a:p>
        </p:txBody>
      </p:sp>
      <p:sp>
        <p:nvSpPr>
          <p:cNvPr id="13315" name="コンテンツ プレースホルダ 2"/>
          <p:cNvSpPr>
            <a:spLocks noGrp="1"/>
          </p:cNvSpPr>
          <p:nvPr>
            <p:ph idx="1"/>
          </p:nvPr>
        </p:nvSpPr>
        <p:spPr>
          <a:xfrm>
            <a:off x="457200" y="908050"/>
            <a:ext cx="8686800" cy="5218113"/>
          </a:xfrm>
        </p:spPr>
        <p:txBody>
          <a:bodyPr/>
          <a:lstStyle/>
          <a:p>
            <a:r>
              <a:rPr lang="en-US" altLang="ja-JP" sz="3200" b="1" dirty="0">
                <a:solidFill>
                  <a:srgbClr val="0000FF"/>
                </a:solidFill>
              </a:rPr>
              <a:t>Self-plagiarism is not prohibited</a:t>
            </a:r>
            <a:endParaRPr lang="ja-JP" altLang="ja-JP" sz="3200" b="1" dirty="0">
              <a:solidFill>
                <a:srgbClr val="0000FF"/>
              </a:solidFill>
            </a:endParaRPr>
          </a:p>
          <a:p>
            <a:pPr marL="457200" lvl="1" indent="0">
              <a:buNone/>
            </a:pPr>
            <a:r>
              <a:rPr lang="ja-JP" altLang="ja-JP" sz="3200" dirty="0">
                <a:solidFill>
                  <a:srgbClr val="C00000"/>
                </a:solidFill>
              </a:rPr>
              <a:t>×</a:t>
            </a:r>
            <a:r>
              <a:rPr lang="en-US" altLang="ja-JP" sz="3200" dirty="0"/>
              <a:t> same sentences appeared in one journal are duplicated in the other journals</a:t>
            </a:r>
          </a:p>
          <a:p>
            <a:pPr marL="914400" lvl="2" indent="0">
              <a:buNone/>
            </a:pPr>
            <a:endParaRPr lang="ja-JP" altLang="ja-JP" sz="2800" dirty="0"/>
          </a:p>
          <a:p>
            <a:r>
              <a:rPr lang="en-US" altLang="ja-JP" sz="3200" b="1" dirty="0">
                <a:solidFill>
                  <a:srgbClr val="0000FF"/>
                </a:solidFill>
              </a:rPr>
              <a:t>Prohibit straight-copy of report handed in by others</a:t>
            </a:r>
          </a:p>
          <a:p>
            <a:pPr lvl="1"/>
            <a:r>
              <a:rPr lang="en-US" altLang="ja-JP" sz="3200" dirty="0"/>
              <a:t>Straight-copy is equivalent to plagiarism</a:t>
            </a:r>
            <a:endParaRPr lang="ja-JP" altLang="ja-JP" sz="3200" dirty="0"/>
          </a:p>
        </p:txBody>
      </p:sp>
    </p:spTree>
    <p:extLst>
      <p:ext uri="{BB962C8B-B14F-4D97-AF65-F5344CB8AC3E}">
        <p14:creationId xmlns:p14="http://schemas.microsoft.com/office/powerpoint/2010/main" val="2072303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pPr eaLnBrk="1" hangingPunct="1"/>
            <a:r>
              <a:rPr lang="en-US" altLang="ja-JP" dirty="0"/>
              <a:t>Trust and Mandate of Researchers</a:t>
            </a:r>
            <a:endParaRPr lang="ja-JP" altLang="en-US" dirty="0"/>
          </a:p>
        </p:txBody>
      </p:sp>
      <p:sp>
        <p:nvSpPr>
          <p:cNvPr id="13315" name="コンテンツ プレースホルダ 2"/>
          <p:cNvSpPr>
            <a:spLocks noGrp="1"/>
          </p:cNvSpPr>
          <p:nvPr>
            <p:ph idx="1"/>
          </p:nvPr>
        </p:nvSpPr>
        <p:spPr>
          <a:xfrm>
            <a:off x="457200" y="908050"/>
            <a:ext cx="8435280" cy="5545286"/>
          </a:xfrm>
        </p:spPr>
        <p:txBody>
          <a:bodyPr/>
          <a:lstStyle/>
          <a:p>
            <a:pPr marL="0" indent="0">
              <a:buNone/>
            </a:pPr>
            <a:r>
              <a:rPr lang="ja-JP" altLang="en-US" sz="2800" dirty="0"/>
              <a:t>●</a:t>
            </a:r>
            <a:r>
              <a:rPr lang="en-US" altLang="ja-JP" sz="2800" dirty="0"/>
              <a:t>Everyone involved in scientific research must be aware that their activity is dependent on the trust of and mandate from the public, and that any diminution or loss of that trust and mandate undermines the very foundation of scientific research.</a:t>
            </a:r>
          </a:p>
          <a:p>
            <a:pPr marL="0" indent="0">
              <a:buNone/>
            </a:pPr>
            <a:endParaRPr lang="en-US" altLang="ja-JP" sz="2800" dirty="0"/>
          </a:p>
          <a:p>
            <a:pPr marL="0" indent="0">
              <a:buNone/>
            </a:pPr>
            <a:r>
              <a:rPr lang="ja-JP" altLang="en-US" sz="2800" dirty="0"/>
              <a:t>●</a:t>
            </a:r>
            <a:r>
              <a:rPr lang="en-US" altLang="ja-JP" sz="2800" dirty="0"/>
              <a:t>Misconduct in scientific research violates the very essence of science, which is a careful, continual pursuit of truth aimed at creating new knowledge. A researcher who betrays science in this way negates the significance of his or her own existence as a researcher, causing loss of trust in the scientific community.</a:t>
            </a:r>
            <a:endParaRPr lang="ja-JP" altLang="ja-JP" sz="2800" b="1" dirty="0">
              <a:solidFill>
                <a:srgbClr val="0000FF"/>
              </a:solidFill>
            </a:endParaRPr>
          </a:p>
          <a:p>
            <a:pPr marL="0" indent="0">
              <a:buNone/>
            </a:pPr>
            <a:r>
              <a:rPr lang="en-US" altLang="ja-JP" sz="2800"/>
              <a:t>     </a:t>
            </a:r>
            <a:r>
              <a:rPr lang="en-US" altLang="ja-JP" sz="2000" b="1" dirty="0">
                <a:solidFill>
                  <a:srgbClr val="0000CC"/>
                </a:solidFill>
              </a:rPr>
              <a:t>(Guidelines for responding to </a:t>
            </a:r>
            <a:r>
              <a:rPr lang="en-US" altLang="ja-JP" sz="2000" b="1">
                <a:solidFill>
                  <a:srgbClr val="0000CC"/>
                </a:solidFill>
              </a:rPr>
              <a:t>Misconduct in </a:t>
            </a:r>
            <a:r>
              <a:rPr lang="en-US" altLang="ja-JP" sz="2000" b="1" dirty="0">
                <a:solidFill>
                  <a:srgbClr val="0000CC"/>
                </a:solidFill>
              </a:rPr>
              <a:t>Research, MEXT (2014/8/26))</a:t>
            </a:r>
          </a:p>
        </p:txBody>
      </p:sp>
    </p:spTree>
    <p:extLst>
      <p:ext uri="{BB962C8B-B14F-4D97-AF65-F5344CB8AC3E}">
        <p14:creationId xmlns:p14="http://schemas.microsoft.com/office/powerpoint/2010/main" val="6553527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3709</TotalTime>
  <Words>672</Words>
  <Application>Microsoft Office PowerPoint</Application>
  <PresentationFormat>画面に合わせる (4:3)</PresentationFormat>
  <Paragraphs>63</Paragraphs>
  <Slides>10</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-apple-system</vt:lpstr>
      <vt:lpstr>ＭＳ Ｐゴシック</vt:lpstr>
      <vt:lpstr>Arial</vt:lpstr>
      <vt:lpstr>Calibri</vt:lpstr>
      <vt:lpstr>Wingdings</vt:lpstr>
      <vt:lpstr>Office テーマ</vt:lpstr>
      <vt:lpstr>PowerPoint プレゼンテーション</vt:lpstr>
      <vt:lpstr>Researcher Responsibility, Kyushu University</vt:lpstr>
      <vt:lpstr>Misconduct</vt:lpstr>
      <vt:lpstr>Fabrication, Falsification(manipulation)</vt:lpstr>
      <vt:lpstr>Plagiarism（text）</vt:lpstr>
      <vt:lpstr>Plagiarism（image data, photos）</vt:lpstr>
      <vt:lpstr>Plagiarism（idea）</vt:lpstr>
      <vt:lpstr>Plagiarism（others）</vt:lpstr>
      <vt:lpstr>Trust and Mandate of Researchers</vt:lpstr>
      <vt:lpstr>e-Learning for research Ethics</vt:lpstr>
    </vt:vector>
  </TitlesOfParts>
  <Company>Kyushu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荒殿　誠</dc:creator>
  <cp:lastModifiedBy>KAMEOKA MAIKO</cp:lastModifiedBy>
  <cp:revision>320</cp:revision>
  <cp:lastPrinted>2017-09-28T08:16:26Z</cp:lastPrinted>
  <dcterms:created xsi:type="dcterms:W3CDTF">2011-10-18T10:23:53Z</dcterms:created>
  <dcterms:modified xsi:type="dcterms:W3CDTF">2022-09-14T04:09:17Z</dcterms:modified>
</cp:coreProperties>
</file>